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70" r:id="rId9"/>
    <p:sldId id="261" r:id="rId10"/>
    <p:sldId id="262" r:id="rId11"/>
    <p:sldId id="263" r:id="rId12"/>
    <p:sldId id="266" r:id="rId13"/>
    <p:sldId id="267" r:id="rId14"/>
    <p:sldId id="274" r:id="rId15"/>
    <p:sldId id="275" r:id="rId16"/>
    <p:sldId id="268" r:id="rId17"/>
    <p:sldId id="269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iq/url?sa=i&amp;rct=j&amp;q=&amp;esrc=s&amp;source=images&amp;cd=&amp;cad=rja&amp;uact=8&amp;ved=0ahUKEwi3wNKq7uHZAhXRyKQKHXKTAU8QjRwIBg&amp;url=https://www.differencebtw.com/difference-between-purines-and-pyrimidines/&amp;psig=AOvVaw3Z7HnSwUyjqTngFScXCW9W&amp;ust=152077494421952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\Desktop\Biology%20II\Lectures\&#1578;&#1585;&#1603;&#1610;&#1576;%20&#1580;&#1586;&#1610;&#1574;&#1577;%20DNA%20-%20&#1605;&#1578;&#1585;&#1580;&#1605;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\Desktop\Biology%20II\Lectures\&#1578;&#1585;&#1603;&#1610;&#1576;%20&#1581;&#1605;&#1590;%20DNA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q/url?sa=i&amp;rct=j&amp;q=&amp;esrc=s&amp;source=images&amp;cd=&amp;cad=rja&amp;uact=8&amp;ved=2ahUKEwjAtLvw1rzZAhWBKMAKHT_MB7kQjRx6BAgAEAY&amp;url=https://www.youtube.com/watch?v=h5HI2OqOJA0&amp;psig=AOvVaw0ZPa1zndupBxGz7Sic6-cM&amp;ust=151949730828324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google.iq/url?sa=i&amp;rct=j&amp;q=&amp;esrc=s&amp;source=images&amp;cd=&amp;cad=rja&amp;uact=8&amp;ved=2ahUKEwjMna3z2LzZAhXnKMAKHTCJCC0QjRx6BAgAEAY&amp;url=https://bio.libretexts.org/LibreTexts/University_of_California_Davis/BIS_2A:_Introductory_Biology_(Easlon)/Readings/04.4:_Nucleic_Acids&amp;psig=AOvVaw09k46Yid2yW1z81RXd1JWm&amp;ust=151949768053650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iq/url?sa=i&amp;rct=j&amp;q=&amp;esrc=s&amp;source=images&amp;cd=&amp;cad=rja&amp;uact=8&amp;ved=2ahUKEwiF74qTzLzZAhVFPsAKHYZFCaYQjRx6BAgAEAY&amp;url=https://en.wikipedia.org/wiki/DNA&amp;psig=AOvVaw2YpuSkqdiws8vnYvaqxIzz&amp;ust=151949443285052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s://www.google.iq/url?sa=i&amp;rct=j&amp;q=&amp;esrc=s&amp;source=imgres&amp;cd=&amp;cad=rja&amp;uact=8&amp;ved=0ahUKEwj_0-uB5OHZAhWHDuwKHTUDCV8QjRwIBg&amp;url=https://ar.wikipedia.org/wiki/%D9%81%D8%B1%D9%8A%D8%AF%D8%B1%D9%8A%D9%83_%D9%85%D9%8A%D8%B3%D8%B4%D8%B1&amp;psig=AOvVaw0Gjes2qq96LSNPE_gTU81q&amp;ust=15207721825699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iq/url?sa=i&amp;rct=j&amp;q=&amp;esrc=s&amp;source=images&amp;cd=&amp;cad=rja&amp;uact=8&amp;ved=0ahUKEwj8g4KC5-HZAhUIKewKHYXaAEoQjRwIBg&amp;url=https://www.pinterest.com/pin/167618417361268413/&amp;psig=AOvVaw01D-6yYsmuWEui9KQhL06a&amp;ust=1520772700174928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google.iq/url?sa=i&amp;rct=j&amp;q=&amp;esrc=s&amp;source=images&amp;cd=&amp;cad=rja&amp;uact=8&amp;ved=0ahUKEwj-_f6D5uHZAhXH2KQKHcX-DFkQjRwIBg&amp;url=http://digitalcommons.rockefeller.edu/transforming-principle-dna/23/&amp;psig=AOvVaw01D-6yYsmuWEui9KQhL06a&amp;ust=152077270017492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iq/url?sa=i&amp;rct=j&amp;q=&amp;esrc=s&amp;source=images&amp;cd=&amp;cad=rja&amp;uact=8&amp;ved=0ahUKEwj2rO275-HZAhUQyKQKHWpHC04QjRwIBg&amp;url=http://bio1151b.nicerweb.net/Locked/media/ch16/xray.html&amp;psig=AOvVaw3NsWpcDgu2J43jbdDoMnGP&amp;ust=152077307449425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iq/url?sa=i&amp;rct=j&amp;q=&amp;esrc=s&amp;source=images&amp;cd=&amp;cad=rja&amp;uact=8&amp;ved=0ahUKEwj85sP45-HZAhVByqQKHT9NAFAQjRwIBg&amp;url=http://ib.bioninja.com.au/standard-level/topic-2-molecular-biology/26-structure-of-dna-and-rna/dna-versus-rna.html&amp;psig=AOvVaw1AgS2o3nwom6XXNh-gnpnL&amp;ust=152077322307608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iq/url?sa=i&amp;rct=j&amp;q=&amp;esrc=s&amp;source=images&amp;cd=&amp;cad=rja&amp;uact=8&amp;ved=0ahUKEwim57_36OHZAhVGsaQKHXVaCfoQjRwIBg&amp;url=https://www.slideshare.net/MrTullis/dna-rna-and-proteins-45016733&amp;psig=AOvVaw1AgS2o3nwom6XXNh-gnpnL&amp;ust=1520773223076086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iq/url?sa=i&amp;rct=j&amp;q=&amp;esrc=s&amp;source=images&amp;cd=&amp;cad=rja&amp;uact=8&amp;ved=0ahUKEwje-Nqo7eHZAhVK6KQKHZ9-Ds0QjRwIBg&amp;url=https://www.carlsonstockart.com/photo/dna-deoxyribonucleic-rna-ribonucleic-acid-structure-components-illustration/&amp;psig=AOvVaw1AgS2o3nwom6XXNh-gnpnL&amp;ust=1520773223076086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microbe.net/simple-guides/fact-sheet-dna-rna-protei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752599"/>
          </a:xfrm>
        </p:spPr>
        <p:txBody>
          <a:bodyPr>
            <a:noAutofit/>
          </a:bodyPr>
          <a:lstStyle/>
          <a:p>
            <a:pPr algn="ctr" rtl="0"/>
            <a:r>
              <a:rPr lang="en-US" sz="5400" dirty="0" smtClean="0">
                <a:latin typeface="Agency FB" pitchFamily="34" charset="0"/>
              </a:rPr>
              <a:t>DNA: The Chemical Nature of the Gene</a:t>
            </a:r>
            <a:endParaRPr lang="en-US" sz="5400" dirty="0">
              <a:latin typeface="Agency FB" pitchFamily="34" charset="0"/>
            </a:endParaRPr>
          </a:p>
        </p:txBody>
      </p:sp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7315200" y="228600"/>
            <a:ext cx="1600200" cy="1511727"/>
          </a:xfrm>
          <a:prstGeom prst="rect">
            <a:avLst/>
          </a:prstGeom>
          <a:noFill/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8200" y="3581400"/>
            <a:ext cx="6934200" cy="2971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Prepared by </a:t>
            </a:r>
          </a:p>
          <a:p>
            <a:pPr algn="ctr"/>
            <a:endParaRPr lang="ar-IQ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Dr</a:t>
            </a:r>
            <a:r>
              <a:rPr lang="en-US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Rawa</a:t>
            </a:r>
            <a:r>
              <a:rPr lang="en-US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Abdul </a:t>
            </a:r>
            <a:r>
              <a:rPr lang="en-US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Redha</a:t>
            </a:r>
            <a:r>
              <a:rPr lang="en-US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Aziz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Ph.D</a:t>
            </a:r>
            <a:r>
              <a:rPr lang="en-US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Antibiotics/ Molecular </a:t>
            </a:r>
            <a:r>
              <a:rPr lang="en-US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biology</a:t>
            </a:r>
            <a:endParaRPr lang="ar-IQ" b="1" dirty="0" smtClean="0">
              <a:solidFill>
                <a:schemeClr val="tx1"/>
              </a:solidFill>
              <a:latin typeface="AngsanaUPC" pitchFamily="18" charset="-34"/>
            </a:endParaRPr>
          </a:p>
          <a:p>
            <a:pPr algn="ctr"/>
            <a:endParaRPr lang="ar-IQ" b="1" dirty="0" smtClean="0">
              <a:solidFill>
                <a:schemeClr val="tx1"/>
              </a:solidFill>
              <a:latin typeface="AngsanaUPC" pitchFamily="18" charset="-34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Dr. </a:t>
            </a:r>
            <a:r>
              <a:rPr lang="en-US" sz="28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Hiba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Shakir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Ahmed</a:t>
            </a:r>
            <a:endParaRPr lang="ar-IQ" sz="2800" b="1" dirty="0" smtClean="0">
              <a:solidFill>
                <a:schemeClr val="tx1"/>
              </a:solidFill>
              <a:latin typeface="AngsanaUPC" pitchFamily="18" charset="-34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Ph.D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Microbiology/Immunity</a:t>
            </a:r>
            <a:endParaRPr lang="ar-IQ" sz="2800" b="1" dirty="0" smtClean="0">
              <a:solidFill>
                <a:schemeClr val="tx1"/>
              </a:solidFill>
              <a:latin typeface="AngsanaUPC" pitchFamily="18" charset="-34"/>
            </a:endParaRPr>
          </a:p>
          <a:p>
            <a:pPr algn="ctr"/>
            <a:endParaRPr lang="ar-IQ" b="1" dirty="0">
              <a:solidFill>
                <a:schemeClr val="tx1"/>
              </a:solidFill>
              <a:latin typeface="AngsanaUPC" pitchFamily="18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245291"/>
          </a:xfrm>
        </p:spPr>
        <p:txBody>
          <a:bodyPr/>
          <a:lstStyle/>
          <a:p>
            <a:pPr algn="l">
              <a:buNone/>
            </a:pPr>
            <a:r>
              <a:rPr lang="en-US" b="1" dirty="0" smtClean="0"/>
              <a:t>Each nucleotide</a:t>
            </a:r>
            <a:r>
              <a:rPr lang="en-US" dirty="0" smtClean="0"/>
              <a:t> </a:t>
            </a:r>
            <a:r>
              <a:rPr lang="en-US" b="1" u="sng" dirty="0" smtClean="0"/>
              <a:t>is composed of</a:t>
            </a:r>
            <a:r>
              <a:rPr lang="en-US" dirty="0" smtClean="0"/>
              <a:t> phosphate group and one of four nitrogen-containing </a:t>
            </a:r>
            <a:r>
              <a:rPr lang="en-US" dirty="0" err="1" smtClean="0"/>
              <a:t>nucleobases</a:t>
            </a:r>
            <a:r>
              <a:rPr lang="en-US" dirty="0" smtClean="0"/>
              <a:t> sugar called </a:t>
            </a:r>
            <a:r>
              <a:rPr lang="en-US" dirty="0" err="1" smtClean="0"/>
              <a:t>deoxyribose</a:t>
            </a:r>
            <a:r>
              <a:rPr lang="en-US" dirty="0" smtClean="0"/>
              <a:t>: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b="1" dirty="0" smtClean="0"/>
              <a:t>Cytosine [C]</a:t>
            </a:r>
          </a:p>
          <a:p>
            <a:pPr algn="l">
              <a:buNone/>
            </a:pPr>
            <a:r>
              <a:rPr lang="en-US" b="1" dirty="0" smtClean="0"/>
              <a:t>Guanine [G]</a:t>
            </a:r>
          </a:p>
          <a:p>
            <a:pPr algn="l">
              <a:buNone/>
            </a:pPr>
            <a:r>
              <a:rPr lang="en-US" b="1" dirty="0" smtClean="0"/>
              <a:t>Adenine [A] </a:t>
            </a:r>
          </a:p>
          <a:p>
            <a:pPr algn="l">
              <a:buNone/>
            </a:pPr>
            <a:r>
              <a:rPr lang="en-US" b="1" dirty="0" smtClean="0"/>
              <a:t>Thymine [T]           </a:t>
            </a:r>
            <a:endParaRPr lang="en-US" b="1" dirty="0"/>
          </a:p>
        </p:txBody>
      </p:sp>
      <p:pic>
        <p:nvPicPr>
          <p:cNvPr id="5" name="Picture 4" descr="xx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0" y="2514600"/>
            <a:ext cx="54102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The nucleotides are joined to one another in a chain by covalent bonds between the sugar of one nucleotide and the phosphate of the next, resulting in an alternating sugar-phosphate backbone.</a:t>
            </a:r>
          </a:p>
          <a:p>
            <a:pPr algn="l">
              <a:buNone/>
            </a:pPr>
            <a:r>
              <a:rPr lang="en-US" b="1" dirty="0" smtClean="0"/>
              <a:t>A = T</a:t>
            </a:r>
          </a:p>
          <a:p>
            <a:pPr algn="l">
              <a:buNone/>
            </a:pPr>
            <a:r>
              <a:rPr lang="en-US" b="1" dirty="0" smtClean="0"/>
              <a:t>C = G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3276600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l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2819400"/>
            <a:ext cx="61722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/>
          <a:lstStyle/>
          <a:p>
            <a:pPr lvl="0" algn="l">
              <a:buNone/>
            </a:pPr>
            <a:r>
              <a:rPr lang="en-US" dirty="0" smtClean="0"/>
              <a:t>The nitrogenous bases of the two separate polynucleotide strands are bound together, according to base pairing rules (A with T and C with G), with hydrogen bonds to make double-stranded DNA.</a:t>
            </a:r>
          </a:p>
          <a:p>
            <a:pPr algn="l">
              <a:buNone/>
            </a:pPr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86000"/>
            <a:ext cx="300926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819400"/>
          </a:xfrm>
        </p:spPr>
        <p:txBody>
          <a:bodyPr/>
          <a:lstStyle/>
          <a:p>
            <a:pPr lvl="0" algn="l" rtl="0">
              <a:buNone/>
            </a:pPr>
            <a:r>
              <a:rPr lang="en-US" dirty="0" smtClean="0"/>
              <a:t>The complementary </a:t>
            </a:r>
            <a:r>
              <a:rPr lang="en-US" b="1" dirty="0" smtClean="0"/>
              <a:t>nitrogenous bases</a:t>
            </a:r>
            <a:r>
              <a:rPr lang="en-US" dirty="0" smtClean="0"/>
              <a:t> are </a:t>
            </a:r>
            <a:r>
              <a:rPr lang="en-US" b="1" u="sng" dirty="0" smtClean="0"/>
              <a:t>divided into</a:t>
            </a:r>
            <a:r>
              <a:rPr lang="en-US" dirty="0" smtClean="0"/>
              <a:t> two groups: </a:t>
            </a:r>
          </a:p>
          <a:p>
            <a:pPr lvl="0" algn="l" rtl="0">
              <a:buNone/>
            </a:pPr>
            <a:endParaRPr lang="en-US" dirty="0" smtClean="0"/>
          </a:p>
          <a:p>
            <a:pPr lvl="0" algn="l">
              <a:buNone/>
            </a:pPr>
            <a:r>
              <a:rPr lang="en-US" b="1" dirty="0" err="1" smtClean="0"/>
              <a:t>Pyrimidines</a:t>
            </a:r>
            <a:r>
              <a:rPr lang="en-US" dirty="0" smtClean="0"/>
              <a:t>                thymine and cytosine        </a:t>
            </a:r>
          </a:p>
          <a:p>
            <a:pPr algn="l">
              <a:buNone/>
            </a:pPr>
            <a:r>
              <a:rPr lang="en-US" b="1" dirty="0" err="1" smtClean="0"/>
              <a:t>Purines</a:t>
            </a:r>
            <a:r>
              <a:rPr lang="en-US" dirty="0" smtClean="0"/>
              <a:t>                       adenine and guanine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ar-IQ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0800" y="19812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81200" y="281940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602" name="Picture 2" descr="نتيجة بحث الصور عن ‪pyrimidines vs purines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333" t="4608" r="11667" b="17978"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تركيب جزيئة DNA - مترجم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676400"/>
            <a:ext cx="653167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تركيب حمض DN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9143999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8600"/>
            <a:ext cx="8305800" cy="4343400"/>
          </a:xfrm>
        </p:spPr>
        <p:txBody>
          <a:bodyPr>
            <a:normAutofit/>
          </a:bodyPr>
          <a:lstStyle/>
          <a:p>
            <a:pPr lvl="0" algn="l" rtl="0">
              <a:buNone/>
            </a:pPr>
            <a:r>
              <a:rPr lang="en-US" dirty="0" smtClean="0">
                <a:latin typeface="Agency FB" pitchFamily="34" charset="0"/>
              </a:rPr>
              <a:t>Both strands of the double-stranded structure DNA stores biological information</a:t>
            </a:r>
          </a:p>
          <a:p>
            <a:pPr lvl="0" algn="l" rtl="0">
              <a:buNone/>
            </a:pPr>
            <a:r>
              <a:rPr lang="en-US" dirty="0" smtClean="0">
                <a:latin typeface="Agency FB" pitchFamily="34" charset="0"/>
              </a:rPr>
              <a:t> </a:t>
            </a:r>
          </a:p>
          <a:p>
            <a:pPr lvl="0" algn="l">
              <a:buNone/>
            </a:pPr>
            <a:r>
              <a:rPr lang="en-US" dirty="0" smtClean="0">
                <a:latin typeface="Agency FB" pitchFamily="34" charset="0"/>
              </a:rPr>
              <a:t>The DNA backbone is resistant to cleavage and it consists of major and minor groove</a:t>
            </a:r>
          </a:p>
          <a:p>
            <a:pPr lvl="0" algn="l">
              <a:buNone/>
            </a:pPr>
            <a:r>
              <a:rPr lang="en-US" dirty="0" smtClean="0">
                <a:latin typeface="Agency FB" pitchFamily="34" charset="0"/>
              </a:rPr>
              <a:t>  </a:t>
            </a:r>
          </a:p>
          <a:p>
            <a:pPr lvl="0" algn="l">
              <a:buNone/>
            </a:pPr>
            <a:r>
              <a:rPr lang="en-US" dirty="0" smtClean="0">
                <a:latin typeface="Agency FB" pitchFamily="34" charset="0"/>
              </a:rPr>
              <a:t>The DNA is consists of </a:t>
            </a:r>
            <a:r>
              <a:rPr lang="en-US" b="1" u="sng" dirty="0" smtClean="0">
                <a:latin typeface="Agency FB" pitchFamily="34" charset="0"/>
              </a:rPr>
              <a:t>genes</a:t>
            </a:r>
            <a:r>
              <a:rPr lang="en-US" dirty="0" smtClean="0">
                <a:latin typeface="Agency FB" pitchFamily="34" charset="0"/>
              </a:rPr>
              <a:t> which </a:t>
            </a:r>
            <a:r>
              <a:rPr lang="en-US" u="sng" dirty="0" smtClean="0">
                <a:latin typeface="Agency FB" pitchFamily="34" charset="0"/>
              </a:rPr>
              <a:t>is </a:t>
            </a:r>
            <a:r>
              <a:rPr lang="en-US" dirty="0" smtClean="0">
                <a:latin typeface="Agency FB" pitchFamily="34" charset="0"/>
              </a:rPr>
              <a:t>a sequence that codes for a </a:t>
            </a:r>
            <a:endParaRPr lang="ar-IQ" dirty="0" smtClean="0">
              <a:latin typeface="Agency FB" pitchFamily="34" charset="0"/>
            </a:endParaRPr>
          </a:p>
          <a:p>
            <a:pPr lvl="0" algn="l">
              <a:buNone/>
            </a:pPr>
            <a:r>
              <a:rPr lang="en-US" dirty="0" smtClean="0">
                <a:latin typeface="Agency FB" pitchFamily="34" charset="0"/>
              </a:rPr>
              <a:t>functional molecule.</a:t>
            </a:r>
          </a:p>
          <a:p>
            <a:pPr lvl="0" algn="l">
              <a:buNone/>
            </a:pPr>
            <a:r>
              <a:rPr lang="en-US" dirty="0" smtClean="0">
                <a:latin typeface="Agency FB" pitchFamily="34" charset="0"/>
              </a:rPr>
              <a:t>Every gene consists of </a:t>
            </a:r>
            <a:r>
              <a:rPr lang="en-US" b="1" dirty="0" err="1" smtClean="0">
                <a:solidFill>
                  <a:srgbClr val="C00000"/>
                </a:solidFill>
                <a:latin typeface="Agency FB" pitchFamily="34" charset="0"/>
              </a:rPr>
              <a:t>exon</a:t>
            </a:r>
            <a:r>
              <a:rPr lang="en-US" dirty="0" smtClean="0">
                <a:solidFill>
                  <a:srgbClr val="C00000"/>
                </a:solidFill>
                <a:latin typeface="Agency FB" pitchFamily="34" charset="0"/>
              </a:rPr>
              <a:t> </a:t>
            </a:r>
            <a:r>
              <a:rPr lang="en-US" dirty="0" smtClean="0">
                <a:latin typeface="Agency FB" pitchFamily="34" charset="0"/>
              </a:rPr>
              <a:t>and </a:t>
            </a:r>
            <a:r>
              <a:rPr lang="en-US" b="1" dirty="0" err="1" smtClean="0">
                <a:solidFill>
                  <a:srgbClr val="C00000"/>
                </a:solidFill>
                <a:latin typeface="Agency FB" pitchFamily="34" charset="0"/>
              </a:rPr>
              <a:t>intron</a:t>
            </a:r>
            <a:endParaRPr lang="en-US" dirty="0" smtClean="0">
              <a:solidFill>
                <a:srgbClr val="C00000"/>
              </a:solidFill>
              <a:latin typeface="Agency FB" pitchFamily="34" charset="0"/>
            </a:endParaRPr>
          </a:p>
          <a:p>
            <a:pPr algn="l">
              <a:buNone/>
            </a:pPr>
            <a:endParaRPr lang="ar-IQ" dirty="0">
              <a:latin typeface="Agency FB" pitchFamily="34" charset="0"/>
            </a:endParaRPr>
          </a:p>
        </p:txBody>
      </p:sp>
      <p:pic>
        <p:nvPicPr>
          <p:cNvPr id="4" name="Picture 3" descr="50_ريال_فقط_حولها_الى_دخل_شهري_لا_يقل_عن_10_الاف_احسبها_صح-i133622626932740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448996" cy="414337"/>
          </a:xfrm>
          <a:prstGeom prst="rect">
            <a:avLst/>
          </a:prstGeom>
        </p:spPr>
      </p:pic>
      <p:pic>
        <p:nvPicPr>
          <p:cNvPr id="5" name="Picture 4" descr="50_ريال_فقط_حولها_الى_دخل_شهري_لا_يقل_عن_10_الاف_احسبها_صح-i133622626932740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448996" cy="414337"/>
          </a:xfrm>
          <a:prstGeom prst="rect">
            <a:avLst/>
          </a:prstGeom>
        </p:spPr>
      </p:pic>
      <p:pic>
        <p:nvPicPr>
          <p:cNvPr id="6" name="Picture 5" descr="50_ريال_فقط_حولها_الى_دخل_شهري_لا_يقل_عن_10_الاف_احسبها_صح-i133622626932740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448996" cy="414337"/>
          </a:xfrm>
          <a:prstGeom prst="rect">
            <a:avLst/>
          </a:prstGeom>
        </p:spPr>
      </p:pic>
      <p:pic>
        <p:nvPicPr>
          <p:cNvPr id="7" name="irc_mi" descr="نتيجة بحث الصور عن ‪gene structure‬‏">
            <a:hlinkClick r:id="rId3"/>
          </p:cNvPr>
          <p:cNvPicPr/>
          <p:nvPr/>
        </p:nvPicPr>
        <p:blipFill>
          <a:blip r:embed="rId4" cstate="print"/>
          <a:srcRect l="17154" t="36665" r="9524" b="33103"/>
          <a:stretch>
            <a:fillRect/>
          </a:stretch>
        </p:blipFill>
        <p:spPr bwMode="auto">
          <a:xfrm>
            <a:off x="0" y="48768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0" y="47244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50_ريال_فقط_حولها_الى_دخل_شهري_لا_يقل_عن_10_الاف_احسبها_صح-i133622626932740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86200"/>
            <a:ext cx="448996" cy="414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1447799"/>
          </a:xfrm>
        </p:spPr>
        <p:txBody>
          <a:bodyPr/>
          <a:lstStyle/>
          <a:p>
            <a:pPr algn="l">
              <a:buNone/>
            </a:pPr>
            <a:r>
              <a:rPr lang="en-US" dirty="0" smtClean="0"/>
              <a:t>The two strands of DNA run in opposite directions to each other and are thus </a:t>
            </a:r>
            <a:r>
              <a:rPr lang="en-US" dirty="0" err="1" smtClean="0"/>
              <a:t>antiparallel</a:t>
            </a:r>
            <a:endParaRPr lang="ar-IQ" dirty="0"/>
          </a:p>
        </p:txBody>
      </p:sp>
      <p:pic>
        <p:nvPicPr>
          <p:cNvPr id="5" name="irc_mi" descr="صورة ذات صلة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853440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b="50861"/>
          <a:stretch>
            <a:fillRect/>
          </a:stretch>
        </p:blipFill>
        <p:spPr bwMode="auto">
          <a:xfrm>
            <a:off x="304800" y="304800"/>
            <a:ext cx="8382000" cy="54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t="50861"/>
          <a:stretch>
            <a:fillRect/>
          </a:stretch>
        </p:blipFill>
        <p:spPr bwMode="auto">
          <a:xfrm>
            <a:off x="381000" y="22860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100072"/>
          </a:xfrm>
        </p:spPr>
        <p:txBody>
          <a:bodyPr>
            <a:normAutofit/>
          </a:bodyPr>
          <a:lstStyle/>
          <a:p>
            <a:pPr lvl="0" algn="l" rtl="0"/>
            <a:r>
              <a:rPr lang="en-US" sz="3200" dirty="0" smtClean="0">
                <a:latin typeface="Agency FB" pitchFamily="34" charset="0"/>
              </a:rPr>
              <a:t>is a thread-like chain of nucleotides carrying the genetic instructions used in the growth, development, functioning and reproduction of all known living organisms and many viruses</a:t>
            </a:r>
          </a:p>
          <a:p>
            <a:pPr lvl="0" algn="l" rtl="0"/>
            <a:endParaRPr lang="en-US" sz="3200" dirty="0">
              <a:latin typeface="Agency FB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Deoxyribonucleic acid (DNA) </a:t>
            </a:r>
            <a:endParaRPr lang="ar-IQ" dirty="0"/>
          </a:p>
        </p:txBody>
      </p:sp>
      <p:pic>
        <p:nvPicPr>
          <p:cNvPr id="5" name="irc_mi" descr="نتيجة بحث الصور عن ‪DNA‬‏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276600"/>
            <a:ext cx="65913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219200"/>
            <a:ext cx="4114800" cy="49145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533400"/>
            <a:ext cx="29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Berlin Sans FB" pitchFamily="34" charset="0"/>
              </a:rPr>
              <a:t>Any Question?</a:t>
            </a:r>
            <a:endParaRPr lang="ar-IQ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5638800" cy="31242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3200" dirty="0" smtClean="0">
                <a:latin typeface="Agency FB" pitchFamily="34" charset="0"/>
              </a:rPr>
              <a:t>DNA was first isolated by Friedrich </a:t>
            </a:r>
            <a:r>
              <a:rPr lang="en-US" sz="3200" dirty="0" err="1" smtClean="0">
                <a:latin typeface="Agency FB" pitchFamily="34" charset="0"/>
              </a:rPr>
              <a:t>Miescher</a:t>
            </a:r>
            <a:r>
              <a:rPr lang="en-US" sz="3200" dirty="0" smtClean="0">
                <a:latin typeface="Agency FB" pitchFamily="34" charset="0"/>
              </a:rPr>
              <a:t> in 1869 </a:t>
            </a:r>
          </a:p>
          <a:p>
            <a:pPr algn="l">
              <a:buNone/>
            </a:pPr>
            <a:r>
              <a:rPr lang="en-US" sz="3200" dirty="0" smtClean="0">
                <a:latin typeface="Agency FB" pitchFamily="34" charset="0"/>
              </a:rPr>
              <a:t>Its molecular structure was first identified by James Watson and Francis Crick at the Cavendish Laboratory within the University of Cambridge in 1953</a:t>
            </a:r>
          </a:p>
        </p:txBody>
      </p:sp>
      <p:pic>
        <p:nvPicPr>
          <p:cNvPr id="14338" name="Picture 2" descr="نتيجة بحث الصور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28600"/>
            <a:ext cx="1725122" cy="2362200"/>
          </a:xfrm>
          <a:prstGeom prst="rect">
            <a:avLst/>
          </a:prstGeom>
          <a:noFill/>
        </p:spPr>
      </p:pic>
      <p:pic>
        <p:nvPicPr>
          <p:cNvPr id="14340" name="Picture 4" descr="نتيجة بحث الصور عن ‪James Watson and Francis Crick‬‏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048000"/>
            <a:ext cx="3028950" cy="3390900"/>
          </a:xfrm>
          <a:prstGeom prst="rect">
            <a:avLst/>
          </a:prstGeom>
          <a:noFill/>
        </p:spPr>
      </p:pic>
      <p:pic>
        <p:nvPicPr>
          <p:cNvPr id="14342" name="Picture 6" descr="نتيجة بحث الصور عن ‪James Watson and Francis Crick‬‏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3657600"/>
            <a:ext cx="3810000" cy="2530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457200"/>
            <a:ext cx="8229600" cy="2133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sz="3200" dirty="0" smtClean="0">
                <a:latin typeface="Agency FB" pitchFamily="34" charset="0"/>
              </a:rPr>
              <a:t>M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odel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-building efforts were guided by X-ray diffraction data acquired by Raymond Gosling who was a post-graduate student of Rosalind Franklin</a:t>
            </a:r>
            <a:endParaRPr kumimoji="0" lang="ar-IQ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gency FB" pitchFamily="34" charset="0"/>
              <a:ea typeface="+mn-ea"/>
              <a:cs typeface="+mn-cs"/>
            </a:endParaRPr>
          </a:p>
        </p:txBody>
      </p:sp>
      <p:pic>
        <p:nvPicPr>
          <p:cNvPr id="13314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62200"/>
            <a:ext cx="7858125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944562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&amp; RNA</a:t>
            </a:r>
            <a:endParaRPr lang="ar-IQ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نتيجة بحث الصور عن ‪DNA &amp; RNA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2286000"/>
          </a:xfrm>
        </p:spPr>
        <p:txBody>
          <a:bodyPr/>
          <a:lstStyle/>
          <a:p>
            <a:pPr lvl="0" algn="l">
              <a:buNone/>
            </a:pPr>
            <a:r>
              <a:rPr lang="en-US" b="1" dirty="0" smtClean="0"/>
              <a:t>DNA and ribonucleic acid (RNA)</a:t>
            </a:r>
            <a:r>
              <a:rPr lang="en-US" dirty="0" smtClean="0"/>
              <a:t> are nucleic acids; alongside proteins, lipids and complex carbohydrates (polysaccharides), they are one of the four major types of macromolecules that are essential for all known forms of life. </a:t>
            </a:r>
          </a:p>
          <a:p>
            <a:pPr algn="l">
              <a:buNone/>
            </a:pP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944562"/>
          </a:xfrm>
        </p:spPr>
        <p:txBody>
          <a:bodyPr/>
          <a:lstStyle/>
          <a:p>
            <a:pPr algn="ctr"/>
            <a:r>
              <a:rPr lang="en-US" u="sng" dirty="0" smtClean="0"/>
              <a:t>DNA &amp; RNA</a:t>
            </a:r>
            <a:endParaRPr lang="ar-IQ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نتيجة بحث الصور عن ‪DNA &amp; RNA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44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‪DNA &amp; RNA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/>
          <a:lstStyle/>
          <a:p>
            <a:pPr lvl="0" algn="l">
              <a:buNone/>
            </a:pPr>
            <a:r>
              <a:rPr lang="en-US" b="1" dirty="0" smtClean="0"/>
              <a:t>Most DNA molecules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consist of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two biopolymer strands coiled around each other to form a double helix. The two DNA strands are called </a:t>
            </a:r>
            <a:r>
              <a:rPr lang="en-US" dirty="0" err="1" smtClean="0"/>
              <a:t>polynucleotides</a:t>
            </a:r>
            <a:r>
              <a:rPr lang="en-US" dirty="0" smtClean="0"/>
              <a:t> since they are composed of simpler monomer units called </a:t>
            </a:r>
            <a:r>
              <a:rPr lang="en-US" b="1" dirty="0" smtClean="0"/>
              <a:t>nucleotides</a:t>
            </a:r>
            <a:endParaRPr lang="en-US" dirty="0" smtClean="0"/>
          </a:p>
          <a:p>
            <a:pPr algn="l">
              <a:buNone/>
            </a:pPr>
            <a:endParaRPr lang="ar-IQ" dirty="0"/>
          </a:p>
        </p:txBody>
      </p:sp>
      <p:pic>
        <p:nvPicPr>
          <p:cNvPr id="20482" name="Picture 2" descr="نتيجة بحث الصور عن ‪DNA &amp; RNA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</TotalTime>
  <Words>390</Words>
  <Application>Microsoft Office PowerPoint</Application>
  <PresentationFormat>عرض على الشاشة (3:4)‏</PresentationFormat>
  <Paragraphs>40</Paragraphs>
  <Slides>20</Slides>
  <Notes>0</Notes>
  <HiddenSlides>0</HiddenSlides>
  <MMClips>2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Concourse</vt:lpstr>
      <vt:lpstr>DNA: The Chemical Nature of the Gene</vt:lpstr>
      <vt:lpstr>Deoxyribonucleic acid (DNA) </vt:lpstr>
      <vt:lpstr>الشريحة 3</vt:lpstr>
      <vt:lpstr>الشريحة 4</vt:lpstr>
      <vt:lpstr>DNA &amp; RNA</vt:lpstr>
      <vt:lpstr>DNA &amp; RNA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DNA: The Chemical Nature of the Gene</dc:title>
  <dc:creator>hp</dc:creator>
  <cp:lastModifiedBy>user</cp:lastModifiedBy>
  <cp:revision>66</cp:revision>
  <dcterms:created xsi:type="dcterms:W3CDTF">2006-08-16T00:00:00Z</dcterms:created>
  <dcterms:modified xsi:type="dcterms:W3CDTF">2018-05-15T06:17:54Z</dcterms:modified>
</cp:coreProperties>
</file>